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8"/>
  </p:notesMasterIdLst>
  <p:sldIdLst>
    <p:sldId id="256" r:id="rId2"/>
    <p:sldId id="289" r:id="rId3"/>
    <p:sldId id="290" r:id="rId4"/>
    <p:sldId id="291" r:id="rId5"/>
    <p:sldId id="288" r:id="rId6"/>
    <p:sldId id="274" r:id="rId7"/>
  </p:sldIdLst>
  <p:sldSz cx="12192000" cy="6858000"/>
  <p:notesSz cx="6858000" cy="9144000"/>
  <p:embeddedFontLst>
    <p:embeddedFont>
      <p:font typeface="Cambria Math" panose="02040503050406030204" pitchFamily="18" charset="0"/>
      <p:regular r:id="rId9"/>
    </p:embeddedFont>
    <p:embeddedFont>
      <p:font typeface="맑은 고딕" panose="020B0503020000020004" pitchFamily="50" charset="-127"/>
      <p:regular r:id="rId10"/>
      <p:bold r:id="rId11"/>
    </p:embeddedFont>
    <p:embeddedFont>
      <p:font typeface="한수원 한돋움" panose="020B0600000101010101" pitchFamily="50" charset="-127"/>
      <p:bold r:id="rId12"/>
    </p:embeddedFont>
    <p:embeddedFont>
      <p:font typeface="한컴산뜻돋움" panose="02000000000000000000" pitchFamily="2" charset="-127"/>
      <p:regular r:id="rId13"/>
      <p:bold r:id="rId1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AFD5"/>
    <a:srgbClr val="CCCC00"/>
    <a:srgbClr val="58BAD8"/>
    <a:srgbClr val="000000"/>
    <a:srgbClr val="E4E4E4"/>
    <a:srgbClr val="FFE9A3"/>
    <a:srgbClr val="BFBFBF"/>
    <a:srgbClr val="FFD243"/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FD0F851-EC5A-4D38-B0AD-8093EC10F338}" styleName="밝은 스타일 1 - 강조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71" autoAdjust="0"/>
    <p:restoredTop sz="94660"/>
  </p:normalViewPr>
  <p:slideViewPr>
    <p:cSldViewPr snapToGrid="0">
      <p:cViewPr>
        <p:scale>
          <a:sx n="71" d="100"/>
          <a:sy n="71" d="100"/>
        </p:scale>
        <p:origin x="36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jpg>
</file>

<file path=ppt/media/image2.jpg>
</file>

<file path=ppt/media/image3.jpg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C79324-04BD-412A-A0C0-3BD99B3EF66F}" type="datetimeFigureOut">
              <a:rPr lang="ko-KR" altLang="en-US" smtClean="0"/>
              <a:t>2022-05-11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420F98-21CC-4E2B-BFE9-D85D7FA828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31536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420F98-21CC-4E2B-BFE9-D85D7FA828A6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30904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420F98-21CC-4E2B-BFE9-D85D7FA828A6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42500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420F98-21CC-4E2B-BFE9-D85D7FA828A6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28298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420F98-21CC-4E2B-BFE9-D85D7FA828A6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51444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420F98-21CC-4E2B-BFE9-D85D7FA828A6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41782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420F98-21CC-4E2B-BFE9-D85D7FA828A6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36483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A35FAE-1F9C-4E24-9166-AEC691247D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68C0A8C-97A4-43CB-AD14-8C507956F8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45336B-B938-44F9-90C3-FFB35762D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20ED9-C4B6-4445-A0DB-3861512D057F}" type="datetimeFigureOut">
              <a:rPr lang="ko-KR" altLang="en-US" smtClean="0"/>
              <a:t>2022-05-11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22FF7A0-C6D8-4467-9EF8-C4A990BA9E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916101-0CEE-4B15-AA32-21E2E7E189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DB081-3246-4545-9D44-51D2D26EF1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89517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F1A15F-A69E-43C2-933F-BDE20A12A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521748C-58E7-48BB-AA85-07F02AD583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DBC5B99-BD4D-489F-A528-49DF602500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20ED9-C4B6-4445-A0DB-3861512D057F}" type="datetimeFigureOut">
              <a:rPr lang="ko-KR" altLang="en-US" smtClean="0"/>
              <a:t>2022-05-11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A3E34E4-275B-403D-AFF5-ADBCF58218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3D96DAD-0B46-4075-9C47-4630656C0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DB081-3246-4545-9D44-51D2D26EF1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1349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5D7AD82-0A10-475B-9D11-A695DB1C56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65AE2F9-84F5-4FF2-8ABF-3C00173A2C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1B6C3D3-E421-42DA-8303-5B897B795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20ED9-C4B6-4445-A0DB-3861512D057F}" type="datetimeFigureOut">
              <a:rPr lang="ko-KR" altLang="en-US" smtClean="0"/>
              <a:t>2022-05-11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D2C176-42A2-4DAA-B707-D48179D6BA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D3E098B-67CD-41E2-B030-5260D9E69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DB081-3246-4545-9D44-51D2D26EF1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5246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329121-4A15-4F5E-AAA4-0ED7F175A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66CDF9-C0AD-47FA-8B9B-4742529CA2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90BF78A-397E-4BAB-AA8E-CD8569BF17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20ED9-C4B6-4445-A0DB-3861512D057F}" type="datetimeFigureOut">
              <a:rPr lang="ko-KR" altLang="en-US" smtClean="0"/>
              <a:t>2022-05-11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4CF3D9-D35E-438E-AAC8-3A2EDDC7B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2F2D732-52E9-4B15-9810-4B975DD55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DB081-3246-4545-9D44-51D2D26EF1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19809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ED5BBE-ABA0-4565-9318-10518A3CC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D76209A-9DBD-4C7D-A5AF-E9EB14ADF2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198463-73BC-4DFB-AA88-4063F62B98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20ED9-C4B6-4445-A0DB-3861512D057F}" type="datetimeFigureOut">
              <a:rPr lang="ko-KR" altLang="en-US" smtClean="0"/>
              <a:t>2022-05-11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B169598-47E4-4B10-96BD-81F404888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5D07022-2400-408E-900E-832C68E6F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DB081-3246-4545-9D44-51D2D26EF1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96413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7FD3EC-6571-49C3-9E82-88B7802799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BCA7EEC-2985-4A4C-AAF4-545A6E4CA9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1EED164-E78B-4A28-948C-A48DC7A5DC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14DEBC2-5378-474F-85A5-DA7D46C72C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20ED9-C4B6-4445-A0DB-3861512D057F}" type="datetimeFigureOut">
              <a:rPr lang="ko-KR" altLang="en-US" smtClean="0"/>
              <a:t>2022-05-11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DDB2044-B0ED-4ED5-925F-3A25314022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91713C0-EC6B-497D-BAC1-8168A0DE1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DB081-3246-4545-9D44-51D2D26EF1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19819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640243-4991-4F76-8DB4-17CA8F0B9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5739556-92A2-4823-BA04-70B758F2CD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4302458-9357-4212-86BD-BD9A8EE75E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52E4AA3-EE06-484E-8DF8-DD456A22C1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97DFB34-F65D-4096-8721-6D6B0BA5B7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0D97681-9CDA-4D3C-A6D0-40B0DE0FC8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20ED9-C4B6-4445-A0DB-3861512D057F}" type="datetimeFigureOut">
              <a:rPr lang="ko-KR" altLang="en-US" smtClean="0"/>
              <a:t>2022-05-11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E693E97-6AC0-40C5-BCB1-20ECA0FD4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616E59C-1ED8-4ED3-BB20-BF1767D03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DB081-3246-4545-9D44-51D2D26EF1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93742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766E8A-0744-47BB-92A2-11118E341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C291C28-02E7-4EB6-BCA5-24A72DEC0E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20ED9-C4B6-4445-A0DB-3861512D057F}" type="datetimeFigureOut">
              <a:rPr lang="ko-KR" altLang="en-US" smtClean="0"/>
              <a:t>2022-05-11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39795CA-B757-4EEF-82E1-D6B11D6A2A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3EB96CC-625C-44A1-8C6D-7F95D9E49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DB081-3246-4545-9D44-51D2D26EF1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2407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B7A06A8-5490-4FC6-A10B-004C8D5480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20ED9-C4B6-4445-A0DB-3861512D057F}" type="datetimeFigureOut">
              <a:rPr lang="ko-KR" altLang="en-US" smtClean="0"/>
              <a:t>2022-05-11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4AA15C1-FE43-4E18-A720-2D178F6171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98D58C2-584B-4B89-AB4A-F4A00C125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DB081-3246-4545-9D44-51D2D26EF1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22820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3CD8ED-C254-4949-B7C3-0A212B300C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40ED701-D076-49A1-BABB-5AC7536446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CBCBFD1-C028-43F1-886C-E3E03BA38B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7F26B22-D0B0-4D6A-A657-798552835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20ED9-C4B6-4445-A0DB-3861512D057F}" type="datetimeFigureOut">
              <a:rPr lang="ko-KR" altLang="en-US" smtClean="0"/>
              <a:t>2022-05-11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90BDFB9-8202-45B3-A2F5-ED56D7CBF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0921828-7683-42A7-8C78-2F138D284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DB081-3246-4545-9D44-51D2D26EF1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13852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11005C-15FD-4BF0-A332-BC87120B0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CCA200E-EEAD-429E-95A2-44D84372D9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8F173D9-72D2-48AD-BCAB-D0E26A0E6C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F5F12C6-D391-485F-9A8D-938BD6BC21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620ED9-C4B6-4445-A0DB-3861512D057F}" type="datetimeFigureOut">
              <a:rPr lang="ko-KR" altLang="en-US" smtClean="0"/>
              <a:t>2022-05-11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9AB5B30-EB3D-4023-8DF1-8D3B09B7E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2C5C3D2-9CEC-4F1E-B3A5-E02A6CF663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DB081-3246-4545-9D44-51D2D26EF1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36684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2F7595F-1BAF-4D17-9216-5810F3FFD8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25E7D13-070C-42EA-97CD-3C7DCBA050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559215-B585-4DC7-A35F-6A894F95EE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620ED9-C4B6-4445-A0DB-3861512D057F}" type="datetimeFigureOut">
              <a:rPr lang="ko-KR" altLang="en-US" smtClean="0"/>
              <a:t>2022-05-11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6CC9AE6-B860-4512-AE3E-2C6F564D40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425DF6C-6896-48DF-A0F8-BDFB55BCC7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BDB081-3246-4545-9D44-51D2D26EF13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66743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직사각형 29">
            <a:extLst>
              <a:ext uri="{FF2B5EF4-FFF2-40B4-BE49-F238E27FC236}">
                <a16:creationId xmlns:a16="http://schemas.microsoft.com/office/drawing/2014/main" id="{CAC0DD59-5DDF-44AF-BD31-C1CDE1B5887A}"/>
              </a:ext>
            </a:extLst>
          </p:cNvPr>
          <p:cNvSpPr/>
          <p:nvPr/>
        </p:nvSpPr>
        <p:spPr>
          <a:xfrm>
            <a:off x="2089621" y="1905092"/>
            <a:ext cx="3149643" cy="38669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schemeClr val="bg1">
                    <a:lumMod val="9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rPr>
              <a:t>2022 Spring NIMS meeting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E5FD6F3-80AD-4B88-9FB7-DA08996AE035}"/>
              </a:ext>
            </a:extLst>
          </p:cNvPr>
          <p:cNvSpPr txBox="1"/>
          <p:nvPr/>
        </p:nvSpPr>
        <p:spPr>
          <a:xfrm>
            <a:off x="4984958" y="4867400"/>
            <a:ext cx="2222083" cy="7092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ko-KR" sz="1600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2022. 05. 11</a:t>
            </a:r>
          </a:p>
          <a:p>
            <a:pPr algn="ctr">
              <a:lnSpc>
                <a:spcPct val="130000"/>
              </a:lnSpc>
            </a:pPr>
            <a:r>
              <a:rPr lang="en-US" altLang="ko-KR" sz="1600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DGIST </a:t>
            </a:r>
            <a:r>
              <a:rPr lang="ko-KR" altLang="en-US" sz="1600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기초학부 이나영</a:t>
            </a:r>
          </a:p>
        </p:txBody>
      </p: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512331BF-DF46-4039-8C5E-A7D05609D00C}"/>
              </a:ext>
            </a:extLst>
          </p:cNvPr>
          <p:cNvGrpSpPr/>
          <p:nvPr/>
        </p:nvGrpSpPr>
        <p:grpSpPr>
          <a:xfrm>
            <a:off x="2089622" y="2364126"/>
            <a:ext cx="8012756" cy="2152891"/>
            <a:chOff x="2218873" y="2364126"/>
            <a:chExt cx="8012756" cy="2152891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3EBCCE3F-513D-4E2E-B0B4-037FA7E16415}"/>
                </a:ext>
              </a:extLst>
            </p:cNvPr>
            <p:cNvSpPr/>
            <p:nvPr/>
          </p:nvSpPr>
          <p:spPr>
            <a:xfrm>
              <a:off x="2255135" y="2479872"/>
              <a:ext cx="7940233" cy="192139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r>
                <a:rPr lang="en-US" altLang="ko-KR" sz="44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Parylene </a:t>
              </a:r>
              <a:r>
                <a:rPr lang="ko-KR" altLang="en-US" sz="44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전극 현황</a:t>
              </a:r>
              <a:br>
                <a:rPr lang="en-US" altLang="ko-KR" sz="44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</a:br>
              <a:r>
                <a:rPr lang="en-US" altLang="ko-KR" sz="44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/ PI </a:t>
              </a:r>
              <a:r>
                <a:rPr lang="ko-KR" altLang="en-US" sz="44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전극 계획</a:t>
              </a:r>
              <a:endParaRPr lang="en-US" altLang="ko-KR" sz="4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endParaRPr>
            </a:p>
          </p:txBody>
        </p: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D4BFF68A-CC2C-4A28-A241-9E7DE6C29F1B}"/>
                </a:ext>
              </a:extLst>
            </p:cNvPr>
            <p:cNvGrpSpPr/>
            <p:nvPr/>
          </p:nvGrpSpPr>
          <p:grpSpPr>
            <a:xfrm>
              <a:off x="2218873" y="2364126"/>
              <a:ext cx="8012756" cy="2152891"/>
              <a:chOff x="2311862" y="2364126"/>
              <a:chExt cx="8012756" cy="2152891"/>
            </a:xfrm>
          </p:grpSpPr>
          <p:cxnSp>
            <p:nvCxnSpPr>
              <p:cNvPr id="38" name="직선 연결선 37">
                <a:extLst>
                  <a:ext uri="{FF2B5EF4-FFF2-40B4-BE49-F238E27FC236}">
                    <a16:creationId xmlns:a16="http://schemas.microsoft.com/office/drawing/2014/main" id="{0224A6BD-2D80-40C7-9972-CCAC3D8506CC}"/>
                  </a:ext>
                </a:extLst>
              </p:cNvPr>
              <p:cNvCxnSpPr/>
              <p:nvPr/>
            </p:nvCxnSpPr>
            <p:spPr>
              <a:xfrm>
                <a:off x="2311862" y="2364126"/>
                <a:ext cx="8012756" cy="0"/>
              </a:xfrm>
              <a:prstGeom prst="line">
                <a:avLst/>
              </a:prstGeom>
              <a:ln w="38100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직선 연결선 40">
                <a:extLst>
                  <a:ext uri="{FF2B5EF4-FFF2-40B4-BE49-F238E27FC236}">
                    <a16:creationId xmlns:a16="http://schemas.microsoft.com/office/drawing/2014/main" id="{B305FF3F-5A4C-422F-A188-436BE5C230B7}"/>
                  </a:ext>
                </a:extLst>
              </p:cNvPr>
              <p:cNvCxnSpPr/>
              <p:nvPr/>
            </p:nvCxnSpPr>
            <p:spPr>
              <a:xfrm>
                <a:off x="2311862" y="4517017"/>
                <a:ext cx="8012756" cy="0"/>
              </a:xfrm>
              <a:prstGeom prst="line">
                <a:avLst/>
              </a:prstGeom>
              <a:ln w="38100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4666398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그룹 18">
            <a:extLst>
              <a:ext uri="{FF2B5EF4-FFF2-40B4-BE49-F238E27FC236}">
                <a16:creationId xmlns:a16="http://schemas.microsoft.com/office/drawing/2014/main" id="{46F44023-5328-4064-B50D-2B85A7A30B7F}"/>
              </a:ext>
            </a:extLst>
          </p:cNvPr>
          <p:cNvGrpSpPr/>
          <p:nvPr/>
        </p:nvGrpSpPr>
        <p:grpSpPr>
          <a:xfrm>
            <a:off x="977" y="254468"/>
            <a:ext cx="2955583" cy="605637"/>
            <a:chOff x="223737" y="186374"/>
            <a:chExt cx="3751134" cy="605637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36C1F0A2-5D7C-492B-A7D2-3EFDA3E96EE8}"/>
                </a:ext>
              </a:extLst>
            </p:cNvPr>
            <p:cNvSpPr/>
            <p:nvPr/>
          </p:nvSpPr>
          <p:spPr>
            <a:xfrm>
              <a:off x="223737" y="186374"/>
              <a:ext cx="3751134" cy="6056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E9CF35A-A78C-4020-8B90-B23EC319C217}"/>
                </a:ext>
              </a:extLst>
            </p:cNvPr>
            <p:cNvSpPr txBox="1"/>
            <p:nvPr/>
          </p:nvSpPr>
          <p:spPr>
            <a:xfrm>
              <a:off x="355060" y="227582"/>
              <a:ext cx="3488488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2800" b="1" dirty="0">
                  <a:solidFill>
                    <a:schemeClr val="bg1">
                      <a:lumMod val="9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진행 상황</a:t>
              </a:r>
              <a:endParaRPr lang="en-US" altLang="ko-KR" sz="2800" b="1" dirty="0">
                <a:solidFill>
                  <a:schemeClr val="bg1">
                    <a:lumMod val="9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endParaRP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DA0DF96B-14B6-4F14-8106-1FB8EEC5232E}"/>
              </a:ext>
            </a:extLst>
          </p:cNvPr>
          <p:cNvSpPr txBox="1"/>
          <p:nvPr/>
        </p:nvSpPr>
        <p:spPr>
          <a:xfrm>
            <a:off x="11887108" y="6468791"/>
            <a:ext cx="304892" cy="389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en-US" altLang="ko-KR" sz="1600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3</a:t>
            </a:r>
            <a:endParaRPr lang="ko-KR" altLang="en-US" sz="1600" dirty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9411954-D70F-EBAC-2D15-E80AF607BA56}"/>
              </a:ext>
            </a:extLst>
          </p:cNvPr>
          <p:cNvSpPr txBox="1"/>
          <p:nvPr/>
        </p:nvSpPr>
        <p:spPr>
          <a:xfrm>
            <a:off x="748766" y="2824403"/>
            <a:ext cx="2611549" cy="17215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dirty="0"/>
              <a:t>RIE - Parylene etching</a:t>
            </a:r>
          </a:p>
          <a:p>
            <a:pPr>
              <a:lnSpc>
                <a:spcPct val="120000"/>
              </a:lnSpc>
            </a:pPr>
            <a:endParaRPr lang="en-US" altLang="ko-KR" dirty="0"/>
          </a:p>
          <a:p>
            <a:pPr>
              <a:lnSpc>
                <a:spcPct val="120000"/>
              </a:lnSpc>
            </a:pPr>
            <a:r>
              <a:rPr lang="en-US" altLang="ko-KR" dirty="0"/>
              <a:t>a) RIE </a:t>
            </a:r>
            <a:r>
              <a:rPr lang="ko-KR" altLang="en-US" dirty="0"/>
              <a:t>진행 중</a:t>
            </a:r>
            <a:endParaRPr lang="en-US" altLang="ko-KR" dirty="0"/>
          </a:p>
          <a:p>
            <a:pPr>
              <a:lnSpc>
                <a:spcPct val="120000"/>
              </a:lnSpc>
            </a:pPr>
            <a:r>
              <a:rPr lang="en-US" altLang="ko-KR" dirty="0"/>
              <a:t>b) RIE</a:t>
            </a:r>
            <a:r>
              <a:rPr lang="ko-KR" altLang="en-US" dirty="0"/>
              <a:t> 완료</a:t>
            </a:r>
            <a:endParaRPr lang="en-US" altLang="ko-KR" dirty="0"/>
          </a:p>
          <a:p>
            <a:pPr>
              <a:lnSpc>
                <a:spcPct val="120000"/>
              </a:lnSpc>
            </a:pPr>
            <a:r>
              <a:rPr lang="en-US" altLang="ko-KR" dirty="0"/>
              <a:t>c, d) </a:t>
            </a:r>
            <a:r>
              <a:rPr lang="en-US" altLang="ko-KR" dirty="0" err="1"/>
              <a:t>Ti</a:t>
            </a:r>
            <a:r>
              <a:rPr lang="en-US" altLang="ko-KR" dirty="0"/>
              <a:t> etchant </a:t>
            </a:r>
            <a:r>
              <a:rPr lang="ko-KR" altLang="en-US" dirty="0"/>
              <a:t>처리 후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63D9818E-8800-59B9-457B-372CF8884A35}"/>
              </a:ext>
            </a:extLst>
          </p:cNvPr>
          <p:cNvGrpSpPr/>
          <p:nvPr/>
        </p:nvGrpSpPr>
        <p:grpSpPr>
          <a:xfrm>
            <a:off x="4055634" y="1009680"/>
            <a:ext cx="7249656" cy="5459111"/>
            <a:chOff x="1653816" y="1034078"/>
            <a:chExt cx="8781244" cy="6612423"/>
          </a:xfrm>
        </p:grpSpPr>
        <p:pic>
          <p:nvPicPr>
            <p:cNvPr id="4" name="그림 3" descr="벽이(가) 표시된 사진&#10;&#10;자동 생성된 설명">
              <a:extLst>
                <a:ext uri="{FF2B5EF4-FFF2-40B4-BE49-F238E27FC236}">
                  <a16:creationId xmlns:a16="http://schemas.microsoft.com/office/drawing/2014/main" id="{2196C45D-D361-FBAF-6326-BCE6DFA7DC5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14072" y="1034079"/>
              <a:ext cx="4320987" cy="3240741"/>
            </a:xfrm>
            <a:prstGeom prst="rect">
              <a:avLst/>
            </a:prstGeom>
          </p:spPr>
        </p:pic>
        <p:pic>
          <p:nvPicPr>
            <p:cNvPr id="6" name="그림 5" descr="텍스트이(가) 표시된 사진&#10;&#10;자동 생성된 설명">
              <a:extLst>
                <a:ext uri="{FF2B5EF4-FFF2-40B4-BE49-F238E27FC236}">
                  <a16:creationId xmlns:a16="http://schemas.microsoft.com/office/drawing/2014/main" id="{936694E0-379B-C479-6976-6254BA04759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53816" y="1034078"/>
              <a:ext cx="4320988" cy="3240741"/>
            </a:xfrm>
            <a:prstGeom prst="rect">
              <a:avLst/>
            </a:prstGeom>
          </p:spPr>
        </p:pic>
        <p:pic>
          <p:nvPicPr>
            <p:cNvPr id="5" name="그림 4" descr="텍스트이(가) 표시된 사진&#10;&#10;자동 생성된 설명">
              <a:extLst>
                <a:ext uri="{FF2B5EF4-FFF2-40B4-BE49-F238E27FC236}">
                  <a16:creationId xmlns:a16="http://schemas.microsoft.com/office/drawing/2014/main" id="{406D6CDC-4460-C263-33EF-4744BA90152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53816" y="4405760"/>
              <a:ext cx="4320988" cy="3240741"/>
            </a:xfrm>
            <a:prstGeom prst="rect">
              <a:avLst/>
            </a:prstGeom>
          </p:spPr>
        </p:pic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22EDC853-ADA3-B0A0-A105-6556575A3F4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14072" y="4405760"/>
              <a:ext cx="4320988" cy="3240741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8F5AB6BB-1190-B13E-3E66-1FAA48405D07}"/>
              </a:ext>
            </a:extLst>
          </p:cNvPr>
          <p:cNvSpPr txBox="1"/>
          <p:nvPr/>
        </p:nvSpPr>
        <p:spPr>
          <a:xfrm>
            <a:off x="7809866" y="3244334"/>
            <a:ext cx="412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b)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1FCC015-6C77-A782-10A9-E755E9692F20}"/>
              </a:ext>
            </a:extLst>
          </p:cNvPr>
          <p:cNvSpPr txBox="1"/>
          <p:nvPr/>
        </p:nvSpPr>
        <p:spPr>
          <a:xfrm>
            <a:off x="4073818" y="3244334"/>
            <a:ext cx="3930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a)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EDB1DDB-DF60-2014-16F7-988DEF74F6D2}"/>
              </a:ext>
            </a:extLst>
          </p:cNvPr>
          <p:cNvSpPr txBox="1"/>
          <p:nvPr/>
        </p:nvSpPr>
        <p:spPr>
          <a:xfrm>
            <a:off x="7763089" y="5998291"/>
            <a:ext cx="412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d)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4CF1186-AC7E-4DBB-10E5-B77470B37588}"/>
              </a:ext>
            </a:extLst>
          </p:cNvPr>
          <p:cNvSpPr txBox="1"/>
          <p:nvPr/>
        </p:nvSpPr>
        <p:spPr>
          <a:xfrm>
            <a:off x="4086642" y="5998291"/>
            <a:ext cx="380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c)</a:t>
            </a:r>
            <a:endParaRPr lang="ko-KR" alt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99101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그룹 18">
            <a:extLst>
              <a:ext uri="{FF2B5EF4-FFF2-40B4-BE49-F238E27FC236}">
                <a16:creationId xmlns:a16="http://schemas.microsoft.com/office/drawing/2014/main" id="{46F44023-5328-4064-B50D-2B85A7A30B7F}"/>
              </a:ext>
            </a:extLst>
          </p:cNvPr>
          <p:cNvGrpSpPr/>
          <p:nvPr/>
        </p:nvGrpSpPr>
        <p:grpSpPr>
          <a:xfrm>
            <a:off x="977" y="254468"/>
            <a:ext cx="2955583" cy="605637"/>
            <a:chOff x="223737" y="186374"/>
            <a:chExt cx="3751134" cy="605637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36C1F0A2-5D7C-492B-A7D2-3EFDA3E96EE8}"/>
                </a:ext>
              </a:extLst>
            </p:cNvPr>
            <p:cNvSpPr/>
            <p:nvPr/>
          </p:nvSpPr>
          <p:spPr>
            <a:xfrm>
              <a:off x="223737" y="186374"/>
              <a:ext cx="3751134" cy="6056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E9CF35A-A78C-4020-8B90-B23EC319C217}"/>
                </a:ext>
              </a:extLst>
            </p:cNvPr>
            <p:cNvSpPr txBox="1"/>
            <p:nvPr/>
          </p:nvSpPr>
          <p:spPr>
            <a:xfrm>
              <a:off x="355060" y="227582"/>
              <a:ext cx="3488488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2800" b="1" dirty="0">
                  <a:solidFill>
                    <a:schemeClr val="bg1">
                      <a:lumMod val="9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향후 계획</a:t>
              </a:r>
              <a:endParaRPr lang="en-US" altLang="ko-KR" sz="2800" b="1" dirty="0">
                <a:solidFill>
                  <a:schemeClr val="bg1">
                    <a:lumMod val="9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endParaRP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DA0DF96B-14B6-4F14-8106-1FB8EEC5232E}"/>
              </a:ext>
            </a:extLst>
          </p:cNvPr>
          <p:cNvSpPr txBox="1"/>
          <p:nvPr/>
        </p:nvSpPr>
        <p:spPr>
          <a:xfrm>
            <a:off x="11887108" y="6468791"/>
            <a:ext cx="304892" cy="389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en-US" altLang="ko-KR" sz="1600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3</a:t>
            </a:r>
            <a:endParaRPr lang="ko-KR" altLang="en-US" sz="1600" dirty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F5AB6BB-1190-B13E-3E66-1FAA48405D07}"/>
              </a:ext>
            </a:extLst>
          </p:cNvPr>
          <p:cNvSpPr txBox="1"/>
          <p:nvPr/>
        </p:nvSpPr>
        <p:spPr>
          <a:xfrm>
            <a:off x="7809866" y="3244334"/>
            <a:ext cx="412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b)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1FCC015-6C77-A782-10A9-E755E9692F20}"/>
              </a:ext>
            </a:extLst>
          </p:cNvPr>
          <p:cNvSpPr txBox="1"/>
          <p:nvPr/>
        </p:nvSpPr>
        <p:spPr>
          <a:xfrm>
            <a:off x="4073818" y="3244334"/>
            <a:ext cx="3930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a)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EDB1DDB-DF60-2014-16F7-988DEF74F6D2}"/>
              </a:ext>
            </a:extLst>
          </p:cNvPr>
          <p:cNvSpPr txBox="1"/>
          <p:nvPr/>
        </p:nvSpPr>
        <p:spPr>
          <a:xfrm>
            <a:off x="7763089" y="5998291"/>
            <a:ext cx="412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d)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4CF1186-AC7E-4DBB-10E5-B77470B37588}"/>
              </a:ext>
            </a:extLst>
          </p:cNvPr>
          <p:cNvSpPr txBox="1"/>
          <p:nvPr/>
        </p:nvSpPr>
        <p:spPr>
          <a:xfrm>
            <a:off x="4086642" y="5998291"/>
            <a:ext cx="380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c)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graphicFrame>
        <p:nvGraphicFramePr>
          <p:cNvPr id="7" name="표 8">
            <a:extLst>
              <a:ext uri="{FF2B5EF4-FFF2-40B4-BE49-F238E27FC236}">
                <a16:creationId xmlns:a16="http://schemas.microsoft.com/office/drawing/2014/main" id="{E634AB52-C2E3-3C2F-20D1-125FF7CF2A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7633322"/>
              </p:ext>
            </p:extLst>
          </p:nvPr>
        </p:nvGraphicFramePr>
        <p:xfrm>
          <a:off x="512243" y="1099231"/>
          <a:ext cx="7297624" cy="53695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691272">
                  <a:extLst>
                    <a:ext uri="{9D8B030D-6E8A-4147-A177-3AD203B41FA5}">
                      <a16:colId xmlns:a16="http://schemas.microsoft.com/office/drawing/2014/main" val="3376522026"/>
                    </a:ext>
                  </a:extLst>
                </a:gridCol>
                <a:gridCol w="3606352">
                  <a:extLst>
                    <a:ext uri="{9D8B030D-6E8A-4147-A177-3AD203B41FA5}">
                      <a16:colId xmlns:a16="http://schemas.microsoft.com/office/drawing/2014/main" val="11179478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Parylene </a:t>
                      </a:r>
                      <a:r>
                        <a:rPr lang="ko-KR" altLang="en-US" sz="1600" dirty="0"/>
                        <a:t>전극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PI </a:t>
                      </a:r>
                      <a:r>
                        <a:rPr lang="ko-KR" altLang="en-US" sz="1600" dirty="0"/>
                        <a:t>전극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56621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Wafer cleaning</a:t>
                      </a:r>
                    </a:p>
                    <a:p>
                      <a:pPr algn="ctr" latinLnBrk="1"/>
                      <a:r>
                        <a:rPr lang="en-US" altLang="ko-KR" sz="1600" dirty="0" err="1"/>
                        <a:t>Ti</a:t>
                      </a:r>
                      <a:r>
                        <a:rPr lang="en-US" altLang="ko-KR" sz="1600" dirty="0"/>
                        <a:t> deposit (sacrificial layer)</a:t>
                      </a:r>
                    </a:p>
                    <a:p>
                      <a:pPr algn="ctr" latinLnBrk="1"/>
                      <a:r>
                        <a:rPr lang="en-US" altLang="ko-KR" sz="1600" dirty="0"/>
                        <a:t>Parylene coating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Wafer cleaning</a:t>
                      </a:r>
                    </a:p>
                    <a:p>
                      <a:pPr algn="ctr" latinLnBrk="1"/>
                      <a:r>
                        <a:rPr lang="en-US" altLang="ko-KR" sz="1600" b="0" dirty="0" err="1">
                          <a:solidFill>
                            <a:schemeClr val="tx1"/>
                          </a:solidFill>
                        </a:rPr>
                        <a:t>Ti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 deposit (sacrificial layer)</a:t>
                      </a:r>
                    </a:p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accent5"/>
                          </a:solidFill>
                        </a:rPr>
                        <a:t>PI coating ~ curing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2382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PR coating</a:t>
                      </a:r>
                    </a:p>
                    <a:p>
                      <a:pPr algn="ctr" latinLnBrk="1"/>
                      <a:r>
                        <a:rPr lang="en-US" altLang="ko-KR" sz="1600" dirty="0"/>
                        <a:t>Exposure (w. 1</a:t>
                      </a:r>
                      <a:r>
                        <a:rPr lang="en-US" altLang="ko-KR" sz="1600" baseline="30000" dirty="0"/>
                        <a:t>st</a:t>
                      </a:r>
                      <a:r>
                        <a:rPr lang="en-US" altLang="ko-KR" sz="1600" dirty="0"/>
                        <a:t> mask)</a:t>
                      </a:r>
                    </a:p>
                    <a:p>
                      <a:pPr algn="ctr" latinLnBrk="1"/>
                      <a:r>
                        <a:rPr lang="en-US" altLang="ko-KR" sz="1600" dirty="0"/>
                        <a:t>PEB</a:t>
                      </a:r>
                    </a:p>
                    <a:p>
                      <a:pPr algn="ctr" latinLnBrk="1"/>
                      <a:r>
                        <a:rPr lang="en-US" altLang="ko-KR" sz="1600" dirty="0"/>
                        <a:t>Flood exposure</a:t>
                      </a:r>
                    </a:p>
                    <a:p>
                      <a:pPr algn="ctr" latinLnBrk="1"/>
                      <a:r>
                        <a:rPr lang="en-US" altLang="ko-KR" sz="1600" dirty="0"/>
                        <a:t>Development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/>
                        <a:t>Cr/Ag metal deposit</a:t>
                      </a:r>
                    </a:p>
                    <a:p>
                      <a:pPr algn="ctr" latinLnBrk="1"/>
                      <a:r>
                        <a:rPr lang="en-US" altLang="ko-KR" sz="1600" dirty="0"/>
                        <a:t>Lift-off (acetone </a:t>
                      </a:r>
                      <a:r>
                        <a:rPr lang="ko-KR" altLang="en-US" sz="1600" dirty="0"/>
                        <a:t>처리</a:t>
                      </a:r>
                      <a:r>
                        <a:rPr lang="en-US" altLang="ko-KR" sz="1600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PR coating</a:t>
                      </a:r>
                    </a:p>
                    <a:p>
                      <a:pPr algn="ctr" latinLnBrk="1"/>
                      <a:r>
                        <a:rPr lang="en-US" altLang="ko-KR" sz="1600" dirty="0"/>
                        <a:t>Exposure (w. 1</a:t>
                      </a:r>
                      <a:r>
                        <a:rPr lang="en-US" altLang="ko-KR" sz="1600" baseline="30000" dirty="0"/>
                        <a:t>st</a:t>
                      </a:r>
                      <a:r>
                        <a:rPr lang="en-US" altLang="ko-KR" sz="1600" dirty="0"/>
                        <a:t> mask)</a:t>
                      </a:r>
                    </a:p>
                    <a:p>
                      <a:pPr algn="ctr" latinLnBrk="1"/>
                      <a:r>
                        <a:rPr lang="en-US" altLang="ko-KR" sz="1600" dirty="0"/>
                        <a:t>PER</a:t>
                      </a:r>
                    </a:p>
                    <a:p>
                      <a:pPr algn="ctr" latinLnBrk="1"/>
                      <a:r>
                        <a:rPr lang="en-US" altLang="ko-KR" sz="1600" dirty="0"/>
                        <a:t>Flood exposure</a:t>
                      </a:r>
                    </a:p>
                    <a:p>
                      <a:pPr algn="ctr" latinLnBrk="1"/>
                      <a:r>
                        <a:rPr lang="en-US" altLang="ko-KR" sz="1600" dirty="0"/>
                        <a:t>Development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/>
                        <a:t>Cr/Ag metal deposit</a:t>
                      </a:r>
                    </a:p>
                    <a:p>
                      <a:pPr algn="ctr" latinLnBrk="1"/>
                      <a:r>
                        <a:rPr lang="en-US" altLang="ko-KR" sz="1600" dirty="0"/>
                        <a:t>Lift-off (acetone </a:t>
                      </a:r>
                      <a:r>
                        <a:rPr lang="ko-KR" altLang="en-US" sz="1600" dirty="0"/>
                        <a:t>처리</a:t>
                      </a:r>
                      <a:r>
                        <a:rPr lang="en-US" altLang="ko-KR" sz="1600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12450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Parylene coating</a:t>
                      </a:r>
                    </a:p>
                    <a:p>
                      <a:pPr algn="ctr" latinLnBrk="1"/>
                      <a:r>
                        <a:rPr lang="en-US" altLang="ko-KR" sz="1600" dirty="0" err="1"/>
                        <a:t>Ti</a:t>
                      </a:r>
                      <a:r>
                        <a:rPr lang="en-US" altLang="ko-KR" sz="1600" dirty="0"/>
                        <a:t> deposit (RIE mask)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/>
                        <a:t>PR coating</a:t>
                      </a:r>
                    </a:p>
                    <a:p>
                      <a:pPr algn="ctr" latinLnBrk="1"/>
                      <a:r>
                        <a:rPr lang="en-US" altLang="ko-KR" sz="1600" dirty="0"/>
                        <a:t>Exposure (w. 2</a:t>
                      </a:r>
                      <a:r>
                        <a:rPr lang="en-US" altLang="ko-KR" sz="1600" baseline="30000" dirty="0"/>
                        <a:t>nd</a:t>
                      </a:r>
                      <a:r>
                        <a:rPr lang="en-US" altLang="ko-KR" sz="1600" dirty="0"/>
                        <a:t> mask)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/>
                        <a:t>Development</a:t>
                      </a:r>
                    </a:p>
                    <a:p>
                      <a:pPr algn="ctr" latinLnBrk="1"/>
                      <a:r>
                        <a:rPr lang="en-US" altLang="ko-KR" sz="1600" dirty="0" err="1"/>
                        <a:t>Ti</a:t>
                      </a:r>
                      <a:r>
                        <a:rPr lang="en-US" altLang="ko-KR" sz="1600" dirty="0"/>
                        <a:t> etchant </a:t>
                      </a:r>
                      <a:r>
                        <a:rPr lang="ko-KR" altLang="en-US" sz="1600" dirty="0"/>
                        <a:t>처리 </a:t>
                      </a:r>
                      <a:r>
                        <a:rPr lang="en-US" altLang="ko-KR" sz="1600" dirty="0"/>
                        <a:t>(RIE mask)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accent5"/>
                          </a:solidFill>
                        </a:rPr>
                        <a:t>PI coating</a:t>
                      </a:r>
                      <a:endParaRPr lang="en-US" altLang="ko-KR" sz="1600" b="0" dirty="0">
                        <a:solidFill>
                          <a:schemeClr val="tx1"/>
                        </a:solidFill>
                      </a:endParaRPr>
                    </a:p>
                    <a:p>
                      <a:pPr algn="ctr" latinLnBrk="1"/>
                      <a:r>
                        <a:rPr lang="en-US" altLang="ko-KR" sz="1600" dirty="0"/>
                        <a:t>Exposure (w. 2</a:t>
                      </a:r>
                      <a:r>
                        <a:rPr lang="en-US" altLang="ko-KR" sz="1600" baseline="30000" dirty="0"/>
                        <a:t>nd</a:t>
                      </a:r>
                      <a:r>
                        <a:rPr lang="en-US" altLang="ko-KR" sz="1600" dirty="0"/>
                        <a:t> mask)</a:t>
                      </a:r>
                    </a:p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accent5"/>
                          </a:solidFill>
                        </a:rPr>
                        <a:t>PEB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/>
                        <a:t>Development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1" dirty="0">
                          <a:solidFill>
                            <a:schemeClr val="accent5"/>
                          </a:solidFill>
                        </a:rPr>
                        <a:t>Curing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80210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RIE</a:t>
                      </a:r>
                    </a:p>
                    <a:p>
                      <a:pPr algn="ctr" latinLnBrk="1"/>
                      <a:r>
                        <a:rPr lang="en-US" altLang="ko-KR" sz="1600" dirty="0"/>
                        <a:t>Acetone cleaning</a:t>
                      </a:r>
                    </a:p>
                    <a:p>
                      <a:pPr algn="ctr" latinLnBrk="1"/>
                      <a:r>
                        <a:rPr lang="en-US" altLang="ko-KR" sz="1600" dirty="0" err="1"/>
                        <a:t>Ti</a:t>
                      </a:r>
                      <a:r>
                        <a:rPr lang="en-US" altLang="ko-KR" sz="1600" dirty="0"/>
                        <a:t> etchant </a:t>
                      </a:r>
                      <a:r>
                        <a:rPr lang="ko-KR" altLang="en-US" sz="1600" dirty="0"/>
                        <a:t>처리 </a:t>
                      </a:r>
                      <a:r>
                        <a:rPr lang="en-US" altLang="ko-KR" sz="1600" dirty="0"/>
                        <a:t>(sacrificial layer)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16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1600" b="0" dirty="0" err="1">
                          <a:solidFill>
                            <a:schemeClr val="tx1"/>
                          </a:solidFill>
                        </a:rPr>
                        <a:t>Ti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 etchant </a:t>
                      </a:r>
                      <a:r>
                        <a:rPr lang="ko-KR" altLang="en-US" sz="1600" b="0" dirty="0">
                          <a:solidFill>
                            <a:schemeClr val="tx1"/>
                          </a:solidFill>
                        </a:rPr>
                        <a:t>처리 </a:t>
                      </a:r>
                      <a:r>
                        <a:rPr lang="en-US" altLang="ko-KR" sz="1600" b="0" dirty="0">
                          <a:solidFill>
                            <a:schemeClr val="tx1"/>
                          </a:solidFill>
                        </a:rPr>
                        <a:t>(sacrificial layer)</a:t>
                      </a:r>
                      <a:endParaRPr lang="ko-KR" alt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9549039"/>
                  </a:ext>
                </a:extLst>
              </a:tr>
            </a:tbl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45417D2A-7607-9395-7933-271AEC3BA980}"/>
              </a:ext>
            </a:extLst>
          </p:cNvPr>
          <p:cNvSpPr txBox="1"/>
          <p:nvPr/>
        </p:nvSpPr>
        <p:spPr>
          <a:xfrm>
            <a:off x="8276056" y="3852331"/>
            <a:ext cx="3541034" cy="12852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Photosensitive PI</a:t>
            </a:r>
            <a:r>
              <a:rPr lang="ko-KR" altLang="en-US" dirty="0"/>
              <a:t>를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Photolithography</a:t>
            </a:r>
            <a:r>
              <a:rPr lang="ko-KR" altLang="en-US" dirty="0"/>
              <a:t>에 그대로 사용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(</a:t>
            </a:r>
            <a:r>
              <a:rPr lang="ko-KR" altLang="en-US" dirty="0"/>
              <a:t>정확한 과정 더 공부 필요</a:t>
            </a:r>
            <a:r>
              <a:rPr lang="en-US" altLang="ko-KR" dirty="0"/>
              <a:t>)</a:t>
            </a:r>
            <a:endParaRPr lang="ko-KR" altLang="en-US" dirty="0"/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A5CA13D4-DE0E-ADEF-0C4B-FF293B9034DB}"/>
              </a:ext>
            </a:extLst>
          </p:cNvPr>
          <p:cNvCxnSpPr/>
          <p:nvPr/>
        </p:nvCxnSpPr>
        <p:spPr>
          <a:xfrm>
            <a:off x="7452897" y="4561243"/>
            <a:ext cx="731089" cy="0"/>
          </a:xfrm>
          <a:prstGeom prst="line">
            <a:avLst/>
          </a:prstGeom>
          <a:ln w="190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92082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그룹 18">
            <a:extLst>
              <a:ext uri="{FF2B5EF4-FFF2-40B4-BE49-F238E27FC236}">
                <a16:creationId xmlns:a16="http://schemas.microsoft.com/office/drawing/2014/main" id="{46F44023-5328-4064-B50D-2B85A7A30B7F}"/>
              </a:ext>
            </a:extLst>
          </p:cNvPr>
          <p:cNvGrpSpPr/>
          <p:nvPr/>
        </p:nvGrpSpPr>
        <p:grpSpPr>
          <a:xfrm>
            <a:off x="977" y="254468"/>
            <a:ext cx="2955583" cy="605637"/>
            <a:chOff x="223737" y="186374"/>
            <a:chExt cx="3751134" cy="605637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36C1F0A2-5D7C-492B-A7D2-3EFDA3E96EE8}"/>
                </a:ext>
              </a:extLst>
            </p:cNvPr>
            <p:cNvSpPr/>
            <p:nvPr/>
          </p:nvSpPr>
          <p:spPr>
            <a:xfrm>
              <a:off x="223737" y="186374"/>
              <a:ext cx="3751134" cy="6056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E9CF35A-A78C-4020-8B90-B23EC319C217}"/>
                </a:ext>
              </a:extLst>
            </p:cNvPr>
            <p:cNvSpPr txBox="1"/>
            <p:nvPr/>
          </p:nvSpPr>
          <p:spPr>
            <a:xfrm>
              <a:off x="355060" y="227582"/>
              <a:ext cx="3488488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2800" b="1" dirty="0">
                  <a:solidFill>
                    <a:schemeClr val="bg1">
                      <a:lumMod val="9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향후 계획</a:t>
              </a:r>
              <a:endParaRPr lang="en-US" altLang="ko-KR" sz="2800" b="1" dirty="0">
                <a:solidFill>
                  <a:schemeClr val="bg1">
                    <a:lumMod val="9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endParaRP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DA0DF96B-14B6-4F14-8106-1FB8EEC5232E}"/>
              </a:ext>
            </a:extLst>
          </p:cNvPr>
          <p:cNvSpPr txBox="1"/>
          <p:nvPr/>
        </p:nvSpPr>
        <p:spPr>
          <a:xfrm>
            <a:off x="11887108" y="6468791"/>
            <a:ext cx="304892" cy="389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en-US" altLang="ko-KR" sz="1600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3</a:t>
            </a:r>
            <a:endParaRPr lang="ko-KR" altLang="en-US" sz="1600" dirty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F5AB6BB-1190-B13E-3E66-1FAA48405D07}"/>
              </a:ext>
            </a:extLst>
          </p:cNvPr>
          <p:cNvSpPr txBox="1"/>
          <p:nvPr/>
        </p:nvSpPr>
        <p:spPr>
          <a:xfrm>
            <a:off x="7809866" y="3244334"/>
            <a:ext cx="412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b)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1FCC015-6C77-A782-10A9-E755E9692F20}"/>
              </a:ext>
            </a:extLst>
          </p:cNvPr>
          <p:cNvSpPr txBox="1"/>
          <p:nvPr/>
        </p:nvSpPr>
        <p:spPr>
          <a:xfrm>
            <a:off x="4073818" y="3244334"/>
            <a:ext cx="3930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a)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EDB1DDB-DF60-2014-16F7-988DEF74F6D2}"/>
              </a:ext>
            </a:extLst>
          </p:cNvPr>
          <p:cNvSpPr txBox="1"/>
          <p:nvPr/>
        </p:nvSpPr>
        <p:spPr>
          <a:xfrm>
            <a:off x="7763089" y="5998291"/>
            <a:ext cx="412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d)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4CF1186-AC7E-4DBB-10E5-B77470B37588}"/>
              </a:ext>
            </a:extLst>
          </p:cNvPr>
          <p:cNvSpPr txBox="1"/>
          <p:nvPr/>
        </p:nvSpPr>
        <p:spPr>
          <a:xfrm>
            <a:off x="4086642" y="5998291"/>
            <a:ext cx="380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</a:rPr>
              <a:t>c)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215C455-DB86-F2AC-6A76-9FE86ACD04A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77" t="35137" r="58239" b="26614"/>
          <a:stretch/>
        </p:blipFill>
        <p:spPr>
          <a:xfrm>
            <a:off x="304892" y="2482918"/>
            <a:ext cx="5998851" cy="321979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A59926C6-1761-F34B-7D05-0C4A08DD05E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471" t="29647" r="61882" b="26275"/>
          <a:stretch/>
        </p:blipFill>
        <p:spPr>
          <a:xfrm>
            <a:off x="6411558" y="2258479"/>
            <a:ext cx="5475550" cy="415845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E1CDFB1-3CAA-D1B2-CF79-F2B1E488E79C}"/>
              </a:ext>
            </a:extLst>
          </p:cNvPr>
          <p:cNvSpPr txBox="1"/>
          <p:nvPr/>
        </p:nvSpPr>
        <p:spPr>
          <a:xfrm>
            <a:off x="3060032" y="466605"/>
            <a:ext cx="5153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Photosensitive polyimide (WPR-1201) profile</a:t>
            </a:r>
            <a:endParaRPr lang="ko-KR" altLang="en-US" b="1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ED1D5230-4411-9786-33BC-40522444534B}"/>
                  </a:ext>
                </a:extLst>
              </p:cNvPr>
              <p:cNvSpPr txBox="1"/>
              <p:nvPr/>
            </p:nvSpPr>
            <p:spPr>
              <a:xfrm>
                <a:off x="531502" y="1219833"/>
                <a:ext cx="7726154" cy="95705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34290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ko-KR" sz="2000" dirty="0"/>
                  <a:t>Thickness</a:t>
                </a:r>
                <a:r>
                  <a:rPr lang="ko-KR" altLang="en-US" sz="2000" dirty="0"/>
                  <a:t> </a:t>
                </a:r>
                <a:r>
                  <a:rPr lang="en-US" altLang="ko-KR" sz="2000" dirty="0"/>
                  <a:t>: </a:t>
                </a:r>
                <a:r>
                  <a:rPr lang="en-US" altLang="ko-KR" sz="2000" dirty="0" err="1"/>
                  <a:t>parylene</a:t>
                </a:r>
                <a:r>
                  <a:rPr lang="ko-KR" altLang="en-US" sz="2000" dirty="0"/>
                  <a:t>과 동일하게 </a:t>
                </a:r>
                <a:r>
                  <a:rPr lang="en-US" altLang="ko-KR" sz="2000" dirty="0"/>
                  <a:t>bottom 6</a:t>
                </a:r>
                <a14:m>
                  <m:oMath xmlns:m="http://schemas.openxmlformats.org/officeDocument/2006/math">
                    <m:r>
                      <a:rPr lang="ko-KR" altLang="en-US" sz="2000" i="1" smtClean="0">
                        <a:latin typeface="Cambria Math" panose="02040503050406030204" pitchFamily="18" charset="0"/>
                      </a:rPr>
                      <m:t>𝜇</m:t>
                    </m:r>
                  </m:oMath>
                </a14:m>
                <a:r>
                  <a:rPr lang="en-US" altLang="ko-KR" sz="2000" dirty="0"/>
                  <a:t>m, top 6</a:t>
                </a:r>
                <a14:m>
                  <m:oMath xmlns:m="http://schemas.openxmlformats.org/officeDocument/2006/math">
                    <m:r>
                      <a:rPr lang="ko-KR" altLang="en-US" sz="2000" i="1">
                        <a:latin typeface="Cambria Math" panose="02040503050406030204" pitchFamily="18" charset="0"/>
                      </a:rPr>
                      <m:t>𝜇</m:t>
                    </m:r>
                  </m:oMath>
                </a14:m>
                <a:r>
                  <a:rPr lang="en-US" altLang="ko-KR" sz="2000" dirty="0"/>
                  <a:t>m </a:t>
                </a:r>
                <a:r>
                  <a:rPr lang="ko-KR" altLang="en-US" sz="2000" dirty="0"/>
                  <a:t>→</a:t>
                </a:r>
                <a:r>
                  <a:rPr lang="en-US" altLang="ko-KR" sz="2000" dirty="0"/>
                  <a:t> ???</a:t>
                </a:r>
              </a:p>
              <a:p>
                <a:pPr marL="34290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ko-KR" sz="2000" dirty="0"/>
                  <a:t>How about 10</a:t>
                </a:r>
                <a14:m>
                  <m:oMath xmlns:m="http://schemas.openxmlformats.org/officeDocument/2006/math">
                    <m:r>
                      <a:rPr lang="ko-KR" altLang="en-US" sz="2000" i="1" smtClean="0">
                        <a:latin typeface="Cambria Math" panose="02040503050406030204" pitchFamily="18" charset="0"/>
                      </a:rPr>
                      <m:t>𝜇</m:t>
                    </m:r>
                  </m:oMath>
                </a14:m>
                <a:r>
                  <a:rPr lang="en-US" altLang="ko-KR" sz="2000" dirty="0"/>
                  <a:t>m?</a:t>
                </a:r>
                <a:endParaRPr lang="ko-KR" altLang="en-US" sz="2000" dirty="0"/>
              </a:p>
            </p:txBody>
          </p:sp>
        </mc:Choice>
        <mc:Fallback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ED1D5230-4411-9786-33BC-40522444534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1502" y="1219833"/>
                <a:ext cx="7726154" cy="957057"/>
              </a:xfrm>
              <a:prstGeom prst="rect">
                <a:avLst/>
              </a:prstGeom>
              <a:blipFill>
                <a:blip r:embed="rId5"/>
                <a:stretch>
                  <a:fillRect l="-710" b="-1019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A9F16568-EEB0-114B-85ED-02EE32D65326}"/>
              </a:ext>
            </a:extLst>
          </p:cNvPr>
          <p:cNvCxnSpPr/>
          <p:nvPr/>
        </p:nvCxnSpPr>
        <p:spPr>
          <a:xfrm>
            <a:off x="6992470" y="4442909"/>
            <a:ext cx="4658061" cy="0"/>
          </a:xfrm>
          <a:prstGeom prst="line">
            <a:avLst/>
          </a:prstGeom>
          <a:ln w="1905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4240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그룹 18">
            <a:extLst>
              <a:ext uri="{FF2B5EF4-FFF2-40B4-BE49-F238E27FC236}">
                <a16:creationId xmlns:a16="http://schemas.microsoft.com/office/drawing/2014/main" id="{46F44023-5328-4064-B50D-2B85A7A30B7F}"/>
              </a:ext>
            </a:extLst>
          </p:cNvPr>
          <p:cNvGrpSpPr/>
          <p:nvPr/>
        </p:nvGrpSpPr>
        <p:grpSpPr>
          <a:xfrm>
            <a:off x="977" y="254468"/>
            <a:ext cx="2955583" cy="605637"/>
            <a:chOff x="223737" y="186374"/>
            <a:chExt cx="3751134" cy="605637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36C1F0A2-5D7C-492B-A7D2-3EFDA3E96EE8}"/>
                </a:ext>
              </a:extLst>
            </p:cNvPr>
            <p:cNvSpPr/>
            <p:nvPr/>
          </p:nvSpPr>
          <p:spPr>
            <a:xfrm>
              <a:off x="223737" y="186374"/>
              <a:ext cx="3751134" cy="6056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한수원 한돋움" panose="020B0600000101010101" pitchFamily="50" charset="-127"/>
                <a:ea typeface="한수원 한돋움" panose="020B0600000101010101" pitchFamily="50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E9CF35A-A78C-4020-8B90-B23EC319C217}"/>
                </a:ext>
              </a:extLst>
            </p:cNvPr>
            <p:cNvSpPr txBox="1"/>
            <p:nvPr/>
          </p:nvSpPr>
          <p:spPr>
            <a:xfrm>
              <a:off x="355060" y="227582"/>
              <a:ext cx="3488488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sz="2800" b="1" dirty="0">
                  <a:solidFill>
                    <a:schemeClr val="bg1">
                      <a:lumMod val="9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향후 계획</a:t>
              </a:r>
              <a:endParaRPr lang="en-US" altLang="ko-KR" sz="2800" b="1" dirty="0">
                <a:solidFill>
                  <a:schemeClr val="bg1">
                    <a:lumMod val="9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endParaRP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DA0DF96B-14B6-4F14-8106-1FB8EEC5232E}"/>
              </a:ext>
            </a:extLst>
          </p:cNvPr>
          <p:cNvSpPr txBox="1"/>
          <p:nvPr/>
        </p:nvSpPr>
        <p:spPr>
          <a:xfrm>
            <a:off x="11887108" y="6468791"/>
            <a:ext cx="304892" cy="389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en-US" altLang="ko-KR" sz="1600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2</a:t>
            </a:r>
            <a:endParaRPr lang="ko-KR" altLang="en-US" sz="1600" dirty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9411954-D70F-EBAC-2D15-E80AF607BA56}"/>
              </a:ext>
            </a:extLst>
          </p:cNvPr>
          <p:cNvSpPr txBox="1"/>
          <p:nvPr/>
        </p:nvSpPr>
        <p:spPr>
          <a:xfrm>
            <a:off x="1426389" y="1955359"/>
            <a:ext cx="8911414" cy="3362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/>
              <a:t>Parylene </a:t>
            </a:r>
            <a:r>
              <a:rPr lang="ko-KR" altLang="en-US" dirty="0"/>
              <a:t>전극 </a:t>
            </a:r>
            <a:r>
              <a:rPr lang="en-US" altLang="ko-KR" dirty="0"/>
              <a:t>– </a:t>
            </a:r>
            <a:r>
              <a:rPr lang="ko-KR" altLang="en-US" dirty="0"/>
              <a:t>전체 공정 및 제작 완성</a:t>
            </a:r>
            <a:r>
              <a:rPr lang="en-US" altLang="ko-KR" dirty="0"/>
              <a:t>. impedance</a:t>
            </a:r>
            <a:r>
              <a:rPr lang="ko-KR" altLang="en-US" dirty="0"/>
              <a:t> 측정 예정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/>
              <a:t>FAB </a:t>
            </a:r>
            <a:r>
              <a:rPr lang="ko-KR" altLang="en-US" dirty="0" err="1"/>
              <a:t>소자클린룸</a:t>
            </a:r>
            <a:r>
              <a:rPr lang="ko-KR" altLang="en-US" dirty="0"/>
              <a:t> 장기이용자 </a:t>
            </a:r>
            <a:r>
              <a:rPr lang="en-US" altLang="ko-KR" dirty="0"/>
              <a:t>6</a:t>
            </a:r>
            <a:r>
              <a:rPr lang="ko-KR" altLang="en-US" dirty="0"/>
              <a:t>개월 출입 권한 획득 완료 </a:t>
            </a:r>
            <a:r>
              <a:rPr lang="en-US" altLang="ko-KR" dirty="0"/>
              <a:t>(</a:t>
            </a:r>
            <a:r>
              <a:rPr lang="ko-KR" altLang="en-US" dirty="0"/>
              <a:t>만료 </a:t>
            </a:r>
            <a:r>
              <a:rPr lang="en-US" altLang="ko-KR" dirty="0"/>
              <a:t>: 2022-10-31)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기기 교육</a:t>
            </a:r>
            <a:r>
              <a:rPr lang="en-US" altLang="ko-KR" dirty="0"/>
              <a:t> </a:t>
            </a:r>
            <a:r>
              <a:rPr lang="ko-KR" altLang="en-US" dirty="0"/>
              <a:t>및 </a:t>
            </a:r>
            <a:r>
              <a:rPr lang="en-US" altLang="ko-KR" dirty="0"/>
              <a:t>self user </a:t>
            </a:r>
            <a:r>
              <a:rPr lang="ko-KR" altLang="en-US" dirty="0"/>
              <a:t>권한 획득 필요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/>
              <a:t>PI </a:t>
            </a:r>
            <a:r>
              <a:rPr lang="ko-KR" altLang="en-US" dirty="0"/>
              <a:t>전극 </a:t>
            </a:r>
            <a:r>
              <a:rPr lang="en-US" altLang="ko-KR" dirty="0"/>
              <a:t>– </a:t>
            </a:r>
            <a:r>
              <a:rPr lang="ko-KR" altLang="en-US" b="1" dirty="0">
                <a:solidFill>
                  <a:schemeClr val="accent5"/>
                </a:solidFill>
              </a:rPr>
              <a:t>다음 주 수요일</a:t>
            </a:r>
            <a:r>
              <a:rPr lang="en-US" altLang="ko-KR" b="1" dirty="0">
                <a:solidFill>
                  <a:schemeClr val="accent5"/>
                </a:solidFill>
              </a:rPr>
              <a:t>(5/18)</a:t>
            </a:r>
            <a:r>
              <a:rPr lang="ko-KR" altLang="en-US" dirty="0"/>
              <a:t>부터 기기 교육과 함께 시작</a:t>
            </a:r>
            <a:br>
              <a:rPr lang="en-US" altLang="ko-KR" dirty="0"/>
            </a:br>
            <a:r>
              <a:rPr lang="ko-KR" altLang="en-US" dirty="0"/>
              <a:t>그 전까지 공정 과정</a:t>
            </a:r>
            <a:r>
              <a:rPr lang="en-US" altLang="ko-KR" dirty="0"/>
              <a:t>, </a:t>
            </a:r>
            <a:r>
              <a:rPr lang="ko-KR" altLang="en-US"/>
              <a:t>재료 특성 정확히 숙지 예정</a:t>
            </a:r>
            <a:br>
              <a:rPr lang="en-US" altLang="ko-KR" dirty="0"/>
            </a:br>
            <a:r>
              <a:rPr lang="ko-KR" altLang="en-US" dirty="0"/>
              <a:t>기기 사용 가능 일정에 따라 공정 일정이 지체될 수 있을 것으로 예상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/>
              <a:t>FPMA </a:t>
            </a:r>
            <a:r>
              <a:rPr lang="ko-KR" altLang="en-US" dirty="0"/>
              <a:t>전극 </a:t>
            </a:r>
            <a:r>
              <a:rPr lang="en-US" altLang="ko-KR" dirty="0"/>
              <a:t>-</a:t>
            </a:r>
            <a:r>
              <a:rPr lang="ko-KR" altLang="en-US" dirty="0"/>
              <a:t> 최근 장재원 선배님께서 공정 실험을 또 시작하신다 하여 참관 예정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8884369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그룹 39">
            <a:extLst>
              <a:ext uri="{FF2B5EF4-FFF2-40B4-BE49-F238E27FC236}">
                <a16:creationId xmlns:a16="http://schemas.microsoft.com/office/drawing/2014/main" id="{512331BF-DF46-4039-8C5E-A7D05609D00C}"/>
              </a:ext>
            </a:extLst>
          </p:cNvPr>
          <p:cNvGrpSpPr/>
          <p:nvPr/>
        </p:nvGrpSpPr>
        <p:grpSpPr>
          <a:xfrm>
            <a:off x="2089622" y="2364126"/>
            <a:ext cx="8012756" cy="2152891"/>
            <a:chOff x="2218873" y="2364126"/>
            <a:chExt cx="8012756" cy="2152891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3EBCCE3F-513D-4E2E-B0B4-037FA7E16415}"/>
                </a:ext>
              </a:extLst>
            </p:cNvPr>
            <p:cNvSpPr/>
            <p:nvPr/>
          </p:nvSpPr>
          <p:spPr>
            <a:xfrm>
              <a:off x="2255135" y="2479872"/>
              <a:ext cx="7940233" cy="192139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r>
                <a:rPr lang="ko-KR" altLang="en-US" sz="44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한수원 한돋움" panose="020B0600000101010101" pitchFamily="50" charset="-127"/>
                  <a:ea typeface="한수원 한돋움" panose="020B0600000101010101" pitchFamily="50" charset="-127"/>
                </a:rPr>
                <a:t>감사합니다</a:t>
              </a:r>
              <a:endParaRPr lang="ko-KR" altLang="en-US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한수원 한돋움" panose="020B0600000101010101" pitchFamily="50" charset="-127"/>
                <a:ea typeface="한수원 한돋움" panose="020B0600000101010101" pitchFamily="50" charset="-127"/>
              </a:endParaRPr>
            </a:p>
          </p:txBody>
        </p: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D4BFF68A-CC2C-4A28-A241-9E7DE6C29F1B}"/>
                </a:ext>
              </a:extLst>
            </p:cNvPr>
            <p:cNvGrpSpPr/>
            <p:nvPr/>
          </p:nvGrpSpPr>
          <p:grpSpPr>
            <a:xfrm>
              <a:off x="2218873" y="2364126"/>
              <a:ext cx="8012756" cy="2152891"/>
              <a:chOff x="2311862" y="2364126"/>
              <a:chExt cx="8012756" cy="2152891"/>
            </a:xfrm>
          </p:grpSpPr>
          <p:cxnSp>
            <p:nvCxnSpPr>
              <p:cNvPr id="38" name="직선 연결선 37">
                <a:extLst>
                  <a:ext uri="{FF2B5EF4-FFF2-40B4-BE49-F238E27FC236}">
                    <a16:creationId xmlns:a16="http://schemas.microsoft.com/office/drawing/2014/main" id="{0224A6BD-2D80-40C7-9972-CCAC3D8506CC}"/>
                  </a:ext>
                </a:extLst>
              </p:cNvPr>
              <p:cNvCxnSpPr/>
              <p:nvPr/>
            </p:nvCxnSpPr>
            <p:spPr>
              <a:xfrm>
                <a:off x="2311862" y="2364126"/>
                <a:ext cx="8012756" cy="0"/>
              </a:xfrm>
              <a:prstGeom prst="line">
                <a:avLst/>
              </a:prstGeom>
              <a:ln w="38100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직선 연결선 40">
                <a:extLst>
                  <a:ext uri="{FF2B5EF4-FFF2-40B4-BE49-F238E27FC236}">
                    <a16:creationId xmlns:a16="http://schemas.microsoft.com/office/drawing/2014/main" id="{B305FF3F-5A4C-422F-A188-436BE5C230B7}"/>
                  </a:ext>
                </a:extLst>
              </p:cNvPr>
              <p:cNvCxnSpPr/>
              <p:nvPr/>
            </p:nvCxnSpPr>
            <p:spPr>
              <a:xfrm>
                <a:off x="2311862" y="4517017"/>
                <a:ext cx="8012756" cy="0"/>
              </a:xfrm>
              <a:prstGeom prst="line">
                <a:avLst/>
              </a:prstGeom>
              <a:ln w="38100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40BB0CE1-C340-44C1-AB03-0DC3466E127C}"/>
              </a:ext>
            </a:extLst>
          </p:cNvPr>
          <p:cNvSpPr txBox="1"/>
          <p:nvPr/>
        </p:nvSpPr>
        <p:spPr>
          <a:xfrm>
            <a:off x="4984958" y="4867400"/>
            <a:ext cx="2222083" cy="7092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ko-KR" sz="1600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2022. 05. 11</a:t>
            </a:r>
          </a:p>
          <a:p>
            <a:pPr algn="ctr">
              <a:lnSpc>
                <a:spcPct val="130000"/>
              </a:lnSpc>
            </a:pPr>
            <a:r>
              <a:rPr lang="en-US" altLang="ko-KR" sz="1600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DGIST </a:t>
            </a:r>
            <a:r>
              <a:rPr lang="ko-KR" altLang="en-US" sz="1600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기초학부 이나영</a:t>
            </a:r>
          </a:p>
        </p:txBody>
      </p:sp>
    </p:spTree>
    <p:extLst>
      <p:ext uri="{BB962C8B-B14F-4D97-AF65-F5344CB8AC3E}">
        <p14:creationId xmlns:p14="http://schemas.microsoft.com/office/powerpoint/2010/main" val="42897482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3837</TotalTime>
  <Words>347</Words>
  <Application>Microsoft Office PowerPoint</Application>
  <PresentationFormat>와이드스크린</PresentationFormat>
  <Paragraphs>89</Paragraphs>
  <Slides>6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2" baseType="lpstr">
      <vt:lpstr>맑은 고딕</vt:lpstr>
      <vt:lpstr>한컴산뜻돋움</vt:lpstr>
      <vt:lpstr>Cambria Math</vt:lpstr>
      <vt:lpstr>한수원 한돋움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이나영</dc:creator>
  <cp:lastModifiedBy>이나영</cp:lastModifiedBy>
  <cp:revision>138</cp:revision>
  <dcterms:created xsi:type="dcterms:W3CDTF">2020-10-05T08:13:21Z</dcterms:created>
  <dcterms:modified xsi:type="dcterms:W3CDTF">2022-05-11T05:08:00Z</dcterms:modified>
</cp:coreProperties>
</file>

<file path=docProps/thumbnail.jpeg>
</file>